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47"/>
  </p:notesMasterIdLst>
  <p:handoutMasterIdLst>
    <p:handoutMasterId r:id="rId48"/>
  </p:handoutMasterIdLst>
  <p:sldIdLst>
    <p:sldId id="295" r:id="rId3"/>
    <p:sldId id="319" r:id="rId4"/>
    <p:sldId id="322" r:id="rId5"/>
    <p:sldId id="334" r:id="rId6"/>
    <p:sldId id="325" r:id="rId7"/>
    <p:sldId id="326" r:id="rId8"/>
    <p:sldId id="327" r:id="rId9"/>
    <p:sldId id="323" r:id="rId10"/>
    <p:sldId id="301" r:id="rId11"/>
    <p:sldId id="274" r:id="rId12"/>
    <p:sldId id="289" r:id="rId13"/>
    <p:sldId id="331" r:id="rId14"/>
    <p:sldId id="332" r:id="rId15"/>
    <p:sldId id="335" r:id="rId16"/>
    <p:sldId id="320" r:id="rId17"/>
    <p:sldId id="337" r:id="rId18"/>
    <p:sldId id="316" r:id="rId19"/>
    <p:sldId id="303" r:id="rId20"/>
    <p:sldId id="330" r:id="rId21"/>
    <p:sldId id="329" r:id="rId22"/>
    <p:sldId id="336" r:id="rId23"/>
    <p:sldId id="321" r:id="rId24"/>
    <p:sldId id="304" r:id="rId25"/>
    <p:sldId id="287" r:id="rId26"/>
    <p:sldId id="312" r:id="rId27"/>
    <p:sldId id="288" r:id="rId28"/>
    <p:sldId id="333" r:id="rId29"/>
    <p:sldId id="305" r:id="rId30"/>
    <p:sldId id="324" r:id="rId31"/>
    <p:sldId id="280" r:id="rId32"/>
    <p:sldId id="310" r:id="rId33"/>
    <p:sldId id="290" r:id="rId34"/>
    <p:sldId id="291" r:id="rId35"/>
    <p:sldId id="311" r:id="rId36"/>
    <p:sldId id="282" r:id="rId37"/>
    <p:sldId id="309" r:id="rId38"/>
    <p:sldId id="273" r:id="rId39"/>
    <p:sldId id="328" r:id="rId40"/>
    <p:sldId id="300" r:id="rId41"/>
    <p:sldId id="286" r:id="rId42"/>
    <p:sldId id="306" r:id="rId43"/>
    <p:sldId id="292" r:id="rId44"/>
    <p:sldId id="307" r:id="rId45"/>
    <p:sldId id="308" r:id="rId46"/>
  </p:sldIdLst>
  <p:sldSz cx="12188825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FF"/>
    <a:srgbClr val="00542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>
        <p:scale>
          <a:sx n="70" d="100"/>
          <a:sy n="70" d="100"/>
        </p:scale>
        <p:origin x="-522" y="-72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it-IT"/>
              <a:pPr/>
              <a:t>24/07/2014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it-IT"/>
              <a:pPr/>
              <a:t>24/07/2014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50365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949359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06475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58729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2360678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436762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023199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709611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93386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968422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4778285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403264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Provincia_di_Barletta-Andria-Trani-Stemm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3468" y="406177"/>
            <a:ext cx="3995324" cy="5399087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430116" y="476672"/>
            <a:ext cx="8614693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74320" lvl="0" indent="-274320"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2400" dirty="0" smtClean="0">
                <a:solidFill>
                  <a:srgbClr val="00B050"/>
                </a:solidFill>
                <a:latin typeface="Garamond" pitchFamily="18" charset="0"/>
              </a:rPr>
              <a:t>     </a:t>
            </a:r>
            <a:endParaRPr lang="it-IT" sz="3200" dirty="0" smtClean="0">
              <a:solidFill>
                <a:srgbClr val="00B050"/>
              </a:solidFill>
              <a:latin typeface="Garamond" pitchFamily="18" charset="0"/>
            </a:endParaRP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 </a:t>
            </a:r>
            <a:r>
              <a:rPr lang="it-IT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Provincia Barletta Andria Trani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per 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MARGHERITA </a:t>
            </a:r>
            <a:r>
              <a:rPr lang="it-IT" sz="4400" b="1" spc="3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</a:t>
            </a: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SAVOIA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32656"/>
            <a:ext cx="12188824" cy="634752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MARGHERITA DI SAVOIA IN PROVINCIA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54658" y="1772816"/>
            <a:ext cx="3923930" cy="1019944"/>
          </a:xfrm>
        </p:spPr>
        <p:txBody>
          <a:bodyPr/>
          <a:lstStyle/>
          <a:p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Consigliere provinciale Bernardo LODISPOTO </a:t>
            </a:r>
          </a:p>
        </p:txBody>
      </p:sp>
      <p:pic>
        <p:nvPicPr>
          <p:cNvPr id="4" name="Immagine 3" descr="Bernardo Lodispoto.JPG"/>
          <p:cNvPicPr>
            <a:picLocks noChangeAspect="1"/>
          </p:cNvPicPr>
          <p:nvPr/>
        </p:nvPicPr>
        <p:blipFill>
          <a:blip r:embed="rId2" cstate="print"/>
          <a:srcRect t="15841" r="16819"/>
          <a:stretch>
            <a:fillRect/>
          </a:stretch>
        </p:blipFill>
        <p:spPr>
          <a:xfrm>
            <a:off x="909836" y="1628800"/>
            <a:ext cx="2812268" cy="42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905076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2320" y="260648"/>
            <a:ext cx="10404184" cy="648072"/>
          </a:xfrm>
        </p:spPr>
        <p:txBody>
          <a:bodyPr>
            <a:normAutofit/>
          </a:bodyPr>
          <a:lstStyle/>
          <a:p>
            <a:r>
              <a:rPr lang="it-IT" sz="31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N. 5 «DELLE SALINE</a:t>
            </a:r>
            <a:r>
              <a:rPr lang="it-IT" dirty="0" smtClean="0">
                <a:solidFill>
                  <a:srgbClr val="FF0000"/>
                </a:solidFill>
              </a:rPr>
              <a:t>»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725144"/>
            <a:ext cx="12188825" cy="1584176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Lavori di ammodernamento e allargamento del piano viabile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5.400.000,00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Finanziamento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Regionale)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Commissione Aggiudicatrice in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Itinere</a:t>
            </a:r>
            <a:r>
              <a:rPr lang="it-IT" dirty="0"/>
              <a:t>	</a:t>
            </a:r>
            <a:endParaRPr lang="it-IT" dirty="0" smtClean="0"/>
          </a:p>
        </p:txBody>
      </p:sp>
      <p:pic>
        <p:nvPicPr>
          <p:cNvPr id="4" name="Immagine 3" descr="Sp5 ex 141.jpg"/>
          <p:cNvPicPr>
            <a:picLocks noChangeAspect="1"/>
          </p:cNvPicPr>
          <p:nvPr/>
        </p:nvPicPr>
        <p:blipFill>
          <a:blip r:embed="rId2" cstate="print"/>
          <a:srcRect l="1560" t="3801" r="2094" b="14300"/>
          <a:stretch>
            <a:fillRect/>
          </a:stretch>
        </p:blipFill>
        <p:spPr>
          <a:xfrm>
            <a:off x="3070076" y="1196752"/>
            <a:ext cx="6120680" cy="33669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291092239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404664"/>
            <a:ext cx="12188825" cy="280831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STRADE PROVINCIALI</a:t>
            </a:r>
            <a:b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S.p. 5 «delle Saline», S.p. 6 «di Trinitapoli», S.p. 13 «Cerignola – Trinitapoli – Saline», S.p. 14 « La Lotta – Margherita di Savoia», S.p. 15 «San Ferdinando – Trinitapoli», S.p. 16 «Trinitapoli – Zapponeta», S.p. 17 « S.p.75 - Ponte Canosa», S.p. 18 « Ponte Canosa – San Ferdinando- Contrada Caprioli».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Segnaposto contenuto 5" descr="Strade ex Foggia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105" t="5250" r="2115" b="14251"/>
          <a:stretch>
            <a:fillRect/>
          </a:stretch>
        </p:blipFill>
        <p:spPr>
          <a:xfrm rot="21058571">
            <a:off x="762532" y="3645919"/>
            <a:ext cx="4206656" cy="21264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5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Segnaposto contenuto 5" descr="Strade ex Foggia 1.jpg"/>
          <p:cNvPicPr>
            <a:picLocks noChangeAspect="1"/>
          </p:cNvPicPr>
          <p:nvPr/>
        </p:nvPicPr>
        <p:blipFill>
          <a:blip r:embed="rId3" cstate="print"/>
          <a:srcRect l="7368" t="5250" r="7377" b="12501"/>
          <a:stretch>
            <a:fillRect/>
          </a:stretch>
        </p:blipFill>
        <p:spPr>
          <a:xfrm>
            <a:off x="6958508" y="3429001"/>
            <a:ext cx="4006398" cy="2324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1804" y="2924944"/>
            <a:ext cx="11090272" cy="864096"/>
          </a:xfrm>
        </p:spPr>
        <p:txBody>
          <a:bodyPr anchor="ctr">
            <a:no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STRADE </a:t>
            </a:r>
            <a:r>
              <a:rPr lang="it-IT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PROVINCIALI STRADE PROVINCIALI</a:t>
            </a:r>
            <a:br>
              <a:rPr lang="it-IT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 S.p. 5 «delle Saline», S.p. 6 «di Trinitapoli», S.p. 13 «Cerignola – Trinitapoli – Saline», S.p. 14 « La Lotta – Margherita di Savoia», S.p. 15 «San Ferdinando – Trinitapoli», S.p. 16 «Trinitapoli – Zapponeta», S.p. 17 « S.p.75 - Ponte Canosa», S.p. 18 « Ponte Canosa – San Ferdinando- Contrada Caprioli».</a:t>
            </a:r>
            <a:r>
              <a:rPr lang="it-IT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0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221088"/>
            <a:ext cx="12188824" cy="1944216"/>
          </a:xfrm>
        </p:spPr>
        <p:txBody>
          <a:bodyPr anchor="ctr">
            <a:normAutofit fontScale="92500"/>
          </a:bodyPr>
          <a:lstStyle/>
          <a:p>
            <a:r>
              <a:rPr lang="it-IT" spc="-150" dirty="0">
                <a:solidFill>
                  <a:schemeClr val="tx1">
                    <a:lumMod val="50000"/>
                  </a:schemeClr>
                </a:solidFill>
              </a:rPr>
              <a:t>Lavori di messa </a:t>
            </a:r>
            <a:r>
              <a:rPr lang="it-IT" spc="-150" dirty="0" smtClean="0">
                <a:solidFill>
                  <a:schemeClr val="tx1">
                    <a:lumMod val="50000"/>
                  </a:schemeClr>
                </a:solidFill>
              </a:rPr>
              <a:t> in </a:t>
            </a:r>
            <a:r>
              <a:rPr lang="it-IT" spc="-150" dirty="0">
                <a:solidFill>
                  <a:schemeClr val="tx1">
                    <a:lumMod val="50000"/>
                  </a:schemeClr>
                </a:solidFill>
              </a:rPr>
              <a:t>sicurezza viabilità rivenente dalla provincia </a:t>
            </a:r>
            <a:r>
              <a:rPr lang="it-IT" spc="-150" dirty="0" smtClean="0">
                <a:solidFill>
                  <a:schemeClr val="tx1">
                    <a:lumMod val="50000"/>
                  </a:schemeClr>
                </a:solidFill>
              </a:rPr>
              <a:t>di Foggia</a:t>
            </a:r>
          </a:p>
          <a:p>
            <a:pPr>
              <a:buNone/>
            </a:pPr>
            <a:r>
              <a:rPr lang="it-IT" spc="-150" dirty="0" smtClean="0">
                <a:solidFill>
                  <a:schemeClr val="tx1">
                    <a:lumMod val="50000"/>
                  </a:schemeClr>
                </a:solidFill>
              </a:rPr>
              <a:t>   € 320.000,00 (Mutuo). Approvato il Progetto </a:t>
            </a:r>
            <a:r>
              <a:rPr lang="it-IT" spc="-150" dirty="0">
                <a:solidFill>
                  <a:schemeClr val="tx1">
                    <a:lumMod val="50000"/>
                  </a:schemeClr>
                </a:solidFill>
              </a:rPr>
              <a:t>definitivo	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messa in sicurezza mediante installazione dì barriere viabilità rivenente dalla Provincia dì Foggia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630.000,00 (Mutuo). Approvato il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	Progetto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definitivo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Segnaposto contenuto 5" descr="Strade ex Foggia 1.jpg"/>
          <p:cNvPicPr>
            <a:picLocks noChangeAspect="1"/>
          </p:cNvPicPr>
          <p:nvPr/>
        </p:nvPicPr>
        <p:blipFill>
          <a:blip r:embed="rId2" cstate="print"/>
          <a:srcRect l="2105" t="5250" r="2115" b="14251"/>
          <a:stretch>
            <a:fillRect/>
          </a:stretch>
        </p:blipFill>
        <p:spPr>
          <a:xfrm rot="20462643">
            <a:off x="282664" y="694843"/>
            <a:ext cx="2435463" cy="12311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5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Segnaposto contenuto 5" descr="Strade ex Foggia 1.jpg"/>
          <p:cNvPicPr>
            <a:picLocks noChangeAspect="1"/>
          </p:cNvPicPr>
          <p:nvPr/>
        </p:nvPicPr>
        <p:blipFill>
          <a:blip r:embed="rId3" cstate="print"/>
          <a:srcRect l="7368" t="5250" r="7377" b="12501"/>
          <a:stretch>
            <a:fillRect/>
          </a:stretch>
        </p:blipFill>
        <p:spPr>
          <a:xfrm>
            <a:off x="9334772" y="476672"/>
            <a:ext cx="2377304" cy="1379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08796587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609600"/>
            <a:ext cx="12188824" cy="659160"/>
          </a:xfrm>
        </p:spPr>
        <p:txBody>
          <a:bodyPr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SCIENTIFICO “ALDO MORO</a:t>
            </a:r>
            <a:r>
              <a:rPr lang="it-IT" b="1" dirty="0" smtClean="0">
                <a:solidFill>
                  <a:srgbClr val="FF0000"/>
                </a:solidFill>
              </a:rPr>
              <a:t>” 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145360"/>
            <a:ext cx="12188824" cy="803920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riqualificazione impianti sportivi esterni per riduzione rischio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vulnerabilità € 100.000,00 (Fondi CIPE). Eseguiti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Liceo Moro Margheri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4132" y="1412776"/>
            <a:ext cx="487680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128909319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065240"/>
            <a:ext cx="12188824" cy="2244080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Sostituzione infissi in legno per riduzione rischio vulnerabilità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150.000,00 </a:t>
            </a:r>
          </a:p>
          <a:p>
            <a:pPr algn="just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 (Fondi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Cipe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). Eseguiti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	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ampliamento e soprelevazione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istituto € 3.000.000,00 (Mutuo). Lavori aggiudicati ed in attesa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inizio 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TOTALE </a:t>
            </a:r>
            <a:r>
              <a:rPr lang="it-IT" b="1" dirty="0">
                <a:solidFill>
                  <a:schemeClr val="tx1">
                    <a:lumMod val="50000"/>
                  </a:schemeClr>
                </a:solidFill>
              </a:rPr>
              <a:t>FINANZIATO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3.150.000,00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60648"/>
            <a:ext cx="12188825" cy="792088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IPSAR MARGHERITA DI SAVOIA	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Immagine 7" descr="Ipssar Margheri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2044" y="692696"/>
            <a:ext cx="5184576" cy="3297390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50000"/>
              </a:schemeClr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5641699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ISTRUZIONE 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Gli Indirizzi Scolastici approvati dalla Regione Puglia dal 2010 ad oggi nelle scuole di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Margherita di Savoia. 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Liceo Scientifico "A. Moro"	2013/2014	CHIMICA, MATERIALI E BIOTECNOLOGIA	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01989265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9996" y="620688"/>
            <a:ext cx="9982845" cy="1066800"/>
          </a:xfr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FORMAZIONE PROFESSIONALE</a:t>
            </a:r>
            <a:endParaRPr lang="it-IT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349996" y="1484784"/>
            <a:ext cx="9838829" cy="4680520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Destinatari sono: giovani tra 15 e 18 anni, adulti disoccupati, apprendisti e lavoratori occupati (formazione in azienda o individuale)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Grazie alle risorse europee, per le annualità 2010/2013, oltre 19 milioni sono le somme trasferiate dalla Regione che la Provincia è riuscita ad acquisire dai fondi FSE</a:t>
            </a:r>
          </a:p>
          <a:p>
            <a:pPr marL="0" indent="0">
              <a:buNone/>
            </a:pPr>
            <a:r>
              <a:rPr lang="it-IT" b="1" dirty="0">
                <a:solidFill>
                  <a:schemeClr val="tx1">
                    <a:lumMod val="50000"/>
                  </a:schemeClr>
                </a:solidFill>
              </a:rPr>
              <a:t>Per questo Comune , complessivamente sono stati investite somme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pari </a:t>
            </a:r>
            <a:r>
              <a:rPr lang="it-IT" b="1" dirty="0">
                <a:solidFill>
                  <a:schemeClr val="tx1">
                    <a:lumMod val="50000"/>
                  </a:schemeClr>
                </a:solidFill>
              </a:rPr>
              <a:t>a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circa 250mila Euro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6" name="Segnaposto contenuto 3" descr="BAT FO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" y="1340768"/>
            <a:ext cx="2133972" cy="417646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557166"/>
            <a:ext cx="8097621" cy="102097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Ambiente e Difesa del Suolo</a:t>
            </a:r>
            <a:endParaRPr lang="it-IT" sz="4400" b="0" i="0" dirty="0">
              <a:solidFill>
                <a:srgbClr val="A6B727"/>
              </a:solidFill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8779" y="2959530"/>
            <a:ext cx="11959551" cy="3349789"/>
          </a:xfrm>
        </p:spPr>
        <p:txBody>
          <a:bodyPr anchor="ctr">
            <a:normAutofit fontScale="47500" lnSpcReduction="20000"/>
          </a:bodyPr>
          <a:lstStyle/>
          <a:p>
            <a:pPr>
              <a:lnSpc>
                <a:spcPct val="100000"/>
              </a:lnSpc>
              <a:buNone/>
            </a:pPr>
            <a:endParaRPr lang="it-IT" sz="2800" dirty="0" smtClean="0"/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1">
                    <a:lumMod val="75000"/>
                  </a:schemeClr>
                </a:solidFill>
              </a:rPr>
              <a:t>Progettazione preliminare interventi di ripristino funzionale degli argini dell’Ofanto  per l’attuazione di interventi di mitigazione del rischio idrogeologico (importo del progetto 5 milioni di euro)</a:t>
            </a:r>
          </a:p>
          <a:p>
            <a:pPr>
              <a:lnSpc>
                <a:spcPct val="100000"/>
              </a:lnSpc>
            </a:pPr>
            <a:r>
              <a:rPr lang="it-IT" sz="7000" dirty="0" smtClean="0">
                <a:solidFill>
                  <a:schemeClr val="tx1">
                    <a:lumMod val="75000"/>
                  </a:schemeClr>
                </a:solidFill>
              </a:rPr>
              <a:t>Manutenzione straordinaria torrente Locone per circa 190 mila euro (lavori aggiudicati ) </a:t>
            </a:r>
          </a:p>
          <a:p>
            <a:pPr marL="0" indent="0">
              <a:lnSpc>
                <a:spcPct val="100000"/>
              </a:lnSpc>
              <a:buNone/>
            </a:pPr>
            <a:endParaRPr lang="it-IT" sz="7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7748" y="2348880"/>
            <a:ext cx="811063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Istituzione/gestione Parco Regionale Ofanto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 descr="mappa ofan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4652" y="260648"/>
            <a:ext cx="3934173" cy="2618013"/>
          </a:xfrm>
          <a:prstGeom prst="rect">
            <a:avLst/>
          </a:prstGeom>
        </p:spPr>
      </p:pic>
      <p:sp>
        <p:nvSpPr>
          <p:cNvPr id="8" name="Content Placeholder 13"/>
          <p:cNvSpPr txBox="1">
            <a:spLocks/>
          </p:cNvSpPr>
          <p:nvPr/>
        </p:nvSpPr>
        <p:spPr>
          <a:xfrm>
            <a:off x="1773932" y="4149080"/>
            <a:ext cx="892899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endParaRPr lang="it-IT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Ambi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02590">
            <a:off x="-1075401" y="297328"/>
            <a:ext cx="3914800" cy="2088232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87034" y="2780928"/>
            <a:ext cx="4228960" cy="34563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4000" b="1" u="sng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PROGETTO</a:t>
            </a:r>
            <a:r>
              <a:rPr lang="it-IT" sz="4000" b="1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«Ambientiamoci»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promozione di buone prassi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pulizia strade e spiagge</a:t>
            </a:r>
            <a:endParaRPr lang="it-IT" sz="3900" b="1" dirty="0"/>
          </a:p>
        </p:txBody>
      </p:sp>
      <p:pic>
        <p:nvPicPr>
          <p:cNvPr id="4104" name="Picture 8" descr="http://www.provincia.bt.it/portals/0/contactcenter/Green%20Bat/Logo%20Green%20Vi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14" y="372971"/>
            <a:ext cx="3410245" cy="1903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rovincia.bt.it/portals/0/contactcenter/Green%20Bat/email-up%20copia%5B5%5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9" y="372971"/>
            <a:ext cx="4607496" cy="1903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deoandria.com/wordpress/wp-content/uploads/2013/08/ambientiamoc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3" y="2246718"/>
            <a:ext cx="3829050" cy="4065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rovincia.barletta-andria-trani.it/Portals/0/Images/Eventi%20e%20Notizie/Foto/Pulizia%20Strade%20Barletta%20Ambientiamoci/tn_IMG_31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1676">
            <a:off x="0" y="2969753"/>
            <a:ext cx="3914800" cy="18487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Oli esaust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27044">
            <a:off x="542776" y="1221143"/>
            <a:ext cx="3215066" cy="1983429"/>
          </a:xfrm>
          <a:prstGeom prst="rect">
            <a:avLst/>
          </a:prstGeom>
        </p:spPr>
      </p:pic>
      <p:pic>
        <p:nvPicPr>
          <p:cNvPr id="4098" name="Picture 2" descr="http://www.traninews.it/img-news/ambientiamoci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459">
            <a:off x="-131455" y="4665326"/>
            <a:ext cx="3914800" cy="20188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26060" y="332656"/>
            <a:ext cx="5147600" cy="767680"/>
          </a:xfrm>
          <a:noFill/>
        </p:spPr>
        <p:txBody>
          <a:bodyPr anchor="ctr">
            <a:normAutofit fontScale="90000"/>
          </a:bodyPr>
          <a:lstStyle/>
          <a:p>
            <a:r>
              <a:rPr lang="it-IT" dirty="0" smtClean="0"/>
              <a:t>«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“A MACCHIA D’OLIO”</a:t>
            </a:r>
            <a:endParaRPr lang="it-IT" b="1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281264"/>
            <a:ext cx="12188824" cy="2028056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a Margherita di Savoia nasce il Centro Raccolta Olii esausti, presso il Supermercato «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Dok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 di Via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Canusium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in collaborazione con il Gruppo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Megamark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Recupero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riutilizzo e riciclaggio di oli e grassi vegetali e animali esausti di provenienza domestica. </a:t>
            </a:r>
            <a:r>
              <a:rPr lang="it-IT" dirty="0"/>
              <a:t> </a:t>
            </a:r>
            <a:endParaRPr lang="it-IT" dirty="0" smtClean="0"/>
          </a:p>
          <a:p>
            <a:endParaRPr lang="it-IT" dirty="0"/>
          </a:p>
        </p:txBody>
      </p:sp>
      <p:pic>
        <p:nvPicPr>
          <p:cNvPr id="4" name="Immagine 3" descr="1.JPG"/>
          <p:cNvPicPr>
            <a:picLocks noChangeAspect="1"/>
          </p:cNvPicPr>
          <p:nvPr/>
        </p:nvPicPr>
        <p:blipFill>
          <a:blip r:embed="rId2" cstate="print"/>
          <a:srcRect l="8897" t="21705"/>
          <a:stretch>
            <a:fillRect/>
          </a:stretch>
        </p:blipFill>
        <p:spPr>
          <a:xfrm>
            <a:off x="261764" y="1628800"/>
            <a:ext cx="3902691" cy="2376264"/>
          </a:xfrm>
          <a:prstGeom prst="rect">
            <a:avLst/>
          </a:prstGeom>
          <a:ln w="76200"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 descr="2.JPG"/>
          <p:cNvPicPr>
            <a:picLocks noChangeAspect="1"/>
          </p:cNvPicPr>
          <p:nvPr/>
        </p:nvPicPr>
        <p:blipFill>
          <a:blip r:embed="rId3" cstate="print"/>
          <a:srcRect l="12195" r="12195" b="30488"/>
          <a:stretch>
            <a:fillRect/>
          </a:stretch>
        </p:blipFill>
        <p:spPr>
          <a:xfrm>
            <a:off x="9334772" y="650885"/>
            <a:ext cx="2736304" cy="3354179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6" name="Immagine 5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86300" y="1052736"/>
            <a:ext cx="2304256" cy="3072341"/>
          </a:xfrm>
          <a:prstGeom prst="trapezoid">
            <a:avLst/>
          </a:prstGeom>
          <a:ln w="76200">
            <a:solidFill>
              <a:srgbClr val="00B050"/>
            </a:solidFill>
          </a:ln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="" xmlns:p14="http://schemas.microsoft.com/office/powerpoint/2010/main" val="13603829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DSC_01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37216">
            <a:off x="482119" y="1216303"/>
            <a:ext cx="3879261" cy="25861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16656" y="357064"/>
            <a:ext cx="4355512" cy="767680"/>
          </a:xfrm>
        </p:spPr>
        <p:txBody>
          <a:bodyPr anchor="ctr">
            <a:normAutofit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PULIZIA SPIAGGE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5145360"/>
            <a:ext cx="12188824" cy="1091952"/>
          </a:xfrm>
        </p:spPr>
        <p:txBody>
          <a:bodyPr/>
          <a:lstStyle/>
          <a:p>
            <a:pPr algn="just"/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per Margherita di Savoia, come per tutti i Comuni Costieri del territorio, la Provincia ha destinato nelle scorse stagioni estive un contributo per la pulizia delle spiagge pubbliche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 descr="DSC_01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0396" y="1916832"/>
            <a:ext cx="5616624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4714769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G_73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22604" y="189925"/>
            <a:ext cx="4320480" cy="2951043"/>
          </a:xfrm>
          <a:prstGeom prst="flowChartPunchedTape">
            <a:avLst/>
          </a:prstGeom>
        </p:spPr>
      </p:pic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3880652" y="2996952"/>
            <a:ext cx="4427520" cy="720080"/>
          </a:xfrm>
        </p:spPr>
        <p:txBody>
          <a:bodyPr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AMBIENTIAMOCI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7" name="Segnaposto contenuto 4" descr="IMG_73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8" y="332656"/>
            <a:ext cx="4798268" cy="3108345"/>
          </a:xfrm>
          <a:prstGeom prst="flowChartPunchedTape">
            <a:avLst/>
          </a:prstGeom>
        </p:spPr>
      </p:pic>
      <p:pic>
        <p:nvPicPr>
          <p:cNvPr id="8" name="Segnaposto contenuto 4" descr="IMG_73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38628" y="3284984"/>
            <a:ext cx="4128460" cy="3096344"/>
          </a:xfrm>
          <a:prstGeom prst="flowChartPunchedTape">
            <a:avLst/>
          </a:prstGeom>
        </p:spPr>
      </p:pic>
      <p:pic>
        <p:nvPicPr>
          <p:cNvPr id="9" name="Segnaposto contenuto 4" descr="IMG_73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39" y="3501008"/>
            <a:ext cx="4424759" cy="2851264"/>
          </a:xfrm>
          <a:prstGeom prst="flowChartPunchedTape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3777208"/>
            <a:ext cx="12188824" cy="2532112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Oltre duemila tra ragazzi di tutte le scuole di ogni ordine e grado del territorio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semplici visitatori si sono riuniti, da venerdì 2 a domenica 4 maggio, a Margherita di Savoia, per l’evento conclusivo di Ambientiamoci dedicato agli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studenti, con il testimonial d’eccezione Michele Placido.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giorni all’insegna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dell’educazione ambientale per le future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generazioni nel Villaggio Ecologico allestito in Villa Comunale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6180" y="476672"/>
            <a:ext cx="3905948" cy="695672"/>
          </a:xfrm>
        </p:spPr>
        <p:txBody>
          <a:bodyPr anchor="ctr"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AMBIENTIAMOCI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Segnaposto contenuto 4" descr="IMG_73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8" y="332657"/>
            <a:ext cx="2222889" cy="1440000"/>
          </a:xfrm>
          <a:prstGeom prst="flowChartPunchedTape">
            <a:avLst/>
          </a:prstGeom>
        </p:spPr>
      </p:pic>
      <p:pic>
        <p:nvPicPr>
          <p:cNvPr id="6" name="Segnaposto contenuto 4" descr="IMG_73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66820" y="260648"/>
            <a:ext cx="2108234" cy="1440000"/>
          </a:xfrm>
          <a:prstGeom prst="flowChartPunchedTape">
            <a:avLst/>
          </a:prstGeom>
        </p:spPr>
      </p:pic>
      <p:pic>
        <p:nvPicPr>
          <p:cNvPr id="7" name="Segnaposto contenuto 4" descr="IMG_73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29916" y="2060848"/>
            <a:ext cx="2234677" cy="1440000"/>
          </a:xfrm>
          <a:prstGeom prst="flowChartPunchedTape">
            <a:avLst/>
          </a:prstGeom>
        </p:spPr>
      </p:pic>
      <p:pic>
        <p:nvPicPr>
          <p:cNvPr id="8" name="Segnaposto contenuto 4" descr="IMG_73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90556" y="1844824"/>
            <a:ext cx="1920001" cy="1440000"/>
          </a:xfrm>
          <a:prstGeom prst="flowChartPunchedTape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9339006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887" y="404664"/>
            <a:ext cx="7442685" cy="2376264"/>
          </a:xfrm>
        </p:spPr>
        <p:txBody>
          <a:bodyPr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  <a:t>Tutela ambientale - Discariche -Rifiuti</a:t>
            </a:r>
            <a:br>
              <a:rPr lang="it-IT" sz="3400" b="1" dirty="0" smtClean="0">
                <a:solidFill>
                  <a:srgbClr val="00B050"/>
                </a:solidFill>
                <a:latin typeface="Garamond" pitchFamily="18" charset="0"/>
              </a:rPr>
            </a:br>
            <a:endParaRPr lang="it-IT" sz="3400" b="1" i="0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2052" name="Picture 4" descr="http://www.videoandria.com/wordpress/wp-content/uploads/2014/06/Grottell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79" y="3419845"/>
            <a:ext cx="4406125" cy="2820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1.bp.blogspot.com/_aVUzqyLn8zw/S8jdp4hfwkI/AAAAAAAAAGI/XAa96NHprWc/s1600/Grottelline+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80" y="404664"/>
            <a:ext cx="4406125" cy="29523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globonews.it/wp-content/uploads/2013/01/discarica-Trani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2780928"/>
            <a:ext cx="3718148" cy="3137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8818947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449272" cy="5688632"/>
          </a:xfrm>
        </p:spPr>
        <p:txBody>
          <a:bodyPr anchor="t" anchorCtr="0">
            <a:normAutofit fontScale="90000"/>
          </a:bodyPr>
          <a:lstStyle/>
          <a:p>
            <a:r>
              <a:rPr lang="it-IT" sz="2700" dirty="0" smtClean="0">
                <a:solidFill>
                  <a:schemeClr val="tx1"/>
                </a:solidFill>
              </a:rPr>
              <a:t>- </a:t>
            </a: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Protocollo d’intesa «Raccolta degli oli vegetali e animali esausti di provenienza domestica» e distribuzione gratuita tanichette;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per la «Sensibilizzazione ambientale e per la protezione e cura del territorio durante il periodo estivo»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Star Up Strade Pulite: Amianto Zero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Regione Puglia per la bonifica di siti potenzialmente contaminati (Programma Operativo FESR 2007/2013)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«GREEN BAT» (Forum Ambientale e Pulizia Spiagge)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Mare Sicuro 2013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ARPA e Corpo Forestale dello Stato per la salvaguardia ambientale e la protezione dall’inquinamento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dirty="0" smtClean="0">
                <a:solidFill>
                  <a:srgbClr val="00B050"/>
                </a:solidFill>
              </a:rPr>
              <a:t/>
            </a:r>
            <a:br>
              <a:rPr lang="it-IT" dirty="0" smtClean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6882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glia imper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812704"/>
            <a:ext cx="2880320" cy="192169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0558908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Promozione Territorio e Turismo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00808"/>
            <a:ext cx="12188824" cy="446449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Adesione agli organismi presenti sul territorio</a:t>
            </a:r>
          </a:p>
          <a:p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Iniziative promozionali dirette per la promozione turistica: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Borsa Internazionale del Turismo Milano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Borsa Mediterranea del Turismo Archeologica Paestum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Fiera del Levante</a:t>
            </a:r>
          </a:p>
          <a:p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Patrocina, contribuisce e sovvenziona molteplici iniziative comunali, associative e del volontariato di interesse turistico, culturale, sportivo e sociale. 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Segnaposto contenuto 4" descr="b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6780" y="2924944"/>
            <a:ext cx="2304256" cy="137063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32656"/>
            <a:ext cx="12188824" cy="731168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ASD SALINIS MARGHERITA DI SAVOIA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5289376"/>
            <a:ext cx="9143538" cy="947936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In questi anni la Provincia ha sostenuto le attività sportive dell’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Asd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Salinis, compagine di calcio a 5 che milita in serie A2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DSC_0203.JPG"/>
          <p:cNvPicPr>
            <a:picLocks noChangeAspect="1"/>
          </p:cNvPicPr>
          <p:nvPr/>
        </p:nvPicPr>
        <p:blipFill>
          <a:blip r:embed="rId2" cstate="print"/>
          <a:srcRect l="14287" t="9525" r="1576"/>
          <a:stretch>
            <a:fillRect/>
          </a:stretch>
        </p:blipFill>
        <p:spPr>
          <a:xfrm>
            <a:off x="8542684" y="1844824"/>
            <a:ext cx="3816424" cy="2735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</p:spPr>
      </p:pic>
      <p:pic>
        <p:nvPicPr>
          <p:cNvPr id="5" name="Immagine 4" descr="DSC_0215.JPG"/>
          <p:cNvPicPr>
            <a:picLocks noChangeAspect="1"/>
          </p:cNvPicPr>
          <p:nvPr/>
        </p:nvPicPr>
        <p:blipFill>
          <a:blip r:embed="rId3" cstate="print"/>
          <a:srcRect l="9024" r="4119"/>
          <a:stretch>
            <a:fillRect/>
          </a:stretch>
        </p:blipFill>
        <p:spPr>
          <a:xfrm>
            <a:off x="-144016" y="1628800"/>
            <a:ext cx="3718148" cy="30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6" name="Immagine 5" descr="DSC_02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03125">
            <a:off x="3667379" y="1510325"/>
            <a:ext cx="4738914" cy="3159277"/>
          </a:xfrm>
          <a:prstGeom prst="rect">
            <a:avLst/>
          </a:prstGeom>
          <a:ln w="76200">
            <a:solidFill>
              <a:schemeClr val="bg2">
                <a:lumMod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270514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404664"/>
            <a:ext cx="9143538" cy="551656"/>
          </a:xfrm>
        </p:spPr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IGP CIPOLLA BIANCA DI MARGHERITA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3777208"/>
            <a:ext cx="12188824" cy="2820144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grazie all’impegno della Provincia la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Cipolla Bianca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prodotta nei terreni agricoli di Margherita di Savoia potrà finalmente incassare il riconoscimento del marchio di Indicazione Geografica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Protetta (IGP).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parola fine spetta all’Unione Europea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Tutto nacque con la sigla del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Protocollo d’Intesa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 Provincia e Associazione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Torre Pietra di Margherita di Savoia Giuseppe Castiglione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 dicembre del 2012</a:t>
            </a:r>
          </a:p>
        </p:txBody>
      </p:sp>
      <p:pic>
        <p:nvPicPr>
          <p:cNvPr id="5" name="Immagine 4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180" y="1196751"/>
            <a:ext cx="3960000" cy="2544511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6" name="Immagine 5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56377" y="980728"/>
            <a:ext cx="4032448" cy="2520280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Immagine 6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35470" y="1340768"/>
            <a:ext cx="2717884" cy="205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03482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DSC_01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41412" y="1197000"/>
            <a:ext cx="7506000" cy="5004000"/>
          </a:xfrm>
          <a:ln w="76200">
            <a:solidFill>
              <a:srgbClr val="FF99FF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3034072" y="260648"/>
            <a:ext cx="6120680" cy="648072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GIRO D’ITALIA 2013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DSC_03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7596" y="836712"/>
            <a:ext cx="4819464" cy="3212976"/>
          </a:xfrm>
          <a:prstGeom prst="rect">
            <a:avLst/>
          </a:prstGeom>
          <a:ln w="76200">
            <a:solidFill>
              <a:srgbClr val="FF99FF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34072" y="260648"/>
            <a:ext cx="6120680" cy="648072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GIRO D’ITALIA 2013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137248"/>
            <a:ext cx="12188824" cy="2316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Dopo tanti anni, nel 2013 la Carovana Rosa del Giro d’Italia torna a passare sulle nostre strade, con l’arrivo a Margherita di Savoia. </a:t>
            </a:r>
          </a:p>
          <a:p>
            <a:pPr marL="0" indent="0" fontAlgn="base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Una bellissima giornata di sport, con il contributo della Provincia, durante la quale il territorio ha potuto mostrare a milioni di telespettatori le immagini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delle nostre bellezze, miste all’entusiasmo ed al calore della nostra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gente. </a:t>
            </a:r>
          </a:p>
        </p:txBody>
      </p:sp>
      <p:pic>
        <p:nvPicPr>
          <p:cNvPr id="6" name="Immagine 5" descr="DSC_02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748" y="885064"/>
            <a:ext cx="4680000" cy="3120000"/>
          </a:xfrm>
          <a:prstGeom prst="rect">
            <a:avLst/>
          </a:prstGeom>
          <a:ln w="76200">
            <a:solidFill>
              <a:srgbClr val="FF99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00273788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it-IT" sz="66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  <a:ea typeface="+mj-ea"/>
                <a:cs typeface="+mj-cs"/>
              </a:rPr>
              <a:t>Layout titolo</a:t>
            </a: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12188825" cy="4598293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13176"/>
            <a:ext cx="12188825" cy="838200"/>
          </a:xfrm>
        </p:spPr>
        <p:txBody>
          <a:bodyPr anchor="ctr">
            <a:noAutofit/>
          </a:bodyPr>
          <a:lstStyle/>
          <a:p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LAVORO</a:t>
            </a:r>
            <a:endParaRPr lang="it-IT" sz="60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3932" y="476672"/>
            <a:ext cx="4654252" cy="4598293"/>
          </a:xfrm>
          <a:prstGeom prst="rect">
            <a:avLst/>
          </a:prstGeom>
        </p:spPr>
      </p:pic>
      <p:pic>
        <p:nvPicPr>
          <p:cNvPr id="5" name="Immagine 4" descr="provincia_amica_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6540" y="473975"/>
            <a:ext cx="4798269" cy="554461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1581" y="548680"/>
            <a:ext cx="9143538" cy="10668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00B050"/>
                </a:solidFill>
              </a:rPr>
              <a:t>Le Politiche per il Lavoro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82444" y="1844824"/>
            <a:ext cx="5400600" cy="4114800"/>
          </a:xfrm>
        </p:spPr>
        <p:txBody>
          <a:bodyPr>
            <a:noAutofit/>
          </a:bodyPr>
          <a:lstStyle/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Centro </a:t>
            </a:r>
            <a:r>
              <a:rPr lang="it-IT" sz="2200" dirty="0" err="1">
                <a:solidFill>
                  <a:schemeClr val="tx1">
                    <a:lumMod val="50000"/>
                  </a:schemeClr>
                </a:solidFill>
              </a:rPr>
              <a:t>Occupabilità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 Femminile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BAT’S MOVE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Progetto ROSA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Vertenze collettive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Help desk portale sintesi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Psicologo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Stipula Convenzioni e Accordi di rete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Video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Curriculum</a:t>
            </a:r>
          </a:p>
          <a:p>
            <a:endParaRPr lang="it-IT" sz="2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909836" y="1844824"/>
            <a:ext cx="516351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IncontraLavoro</a:t>
            </a:r>
            <a:endParaRPr lang="it-IT" sz="22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Ve.La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VErso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il Lavoro)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Europa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Professione Militare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Impresa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Sportello DSA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Servizio Accounting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Osservatorio Mercato del Lavoro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="" xmlns:p14="http://schemas.microsoft.com/office/powerpoint/2010/main" val="4053537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lvl="0" algn="ctr">
              <a:spcBef>
                <a:spcPts val="0"/>
              </a:spcBef>
            </a:pPr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n-ea"/>
                <a:cs typeface="+mn-cs"/>
              </a:rPr>
              <a:t>LAVORO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628800"/>
            <a:ext cx="8758709" cy="4320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0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Bandi “BORSA LAVORO”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Due i bandi messi a disposizione delle aziende del territorio, per Borse Lavoro (da 3.000 euro ciascuna) finalizzate all’assunzione di giovani e disoccupati di tutte le fasce di età.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- 675 domande pervenute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- 277 Borse Lavoro finanziate</a:t>
            </a:r>
          </a:p>
        </p:txBody>
      </p:sp>
      <p:pic>
        <p:nvPicPr>
          <p:cNvPr id="4" name="Immagine 3" descr="Logo Provincia Am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9358" y="1124745"/>
            <a:ext cx="3616590" cy="40324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G_69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4132" y="936164"/>
            <a:ext cx="4248472" cy="3212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6436" y="332656"/>
            <a:ext cx="8315952" cy="76768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SPORTELLO PROFESSIONE MILITARE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149080"/>
            <a:ext cx="12188824" cy="2088232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a Margherita di Savoia, nella sede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dell’URP (al pianoterra di Palazzo di Città (via Duca degli Abruzzi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), la Provincia istituisce lo Sportello PROFESSIONE MILITARE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collaborazione con la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Direzione Generale di Professione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Militare. 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Presso lo Sportello Militare sarà possibile rivolgersi per formazione ed orientamento professionale ai concorsi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 le forze armate</a:t>
            </a:r>
          </a:p>
        </p:txBody>
      </p:sp>
    </p:spTree>
    <p:extLst>
      <p:ext uri="{BB962C8B-B14F-4D97-AF65-F5344CB8AC3E}">
        <p14:creationId xmlns="" xmlns:p14="http://schemas.microsoft.com/office/powerpoint/2010/main" val="375247545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80" y="5013176"/>
            <a:ext cx="11233248" cy="83820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ISTRUZIONE</a:t>
            </a:r>
            <a:endParaRPr lang="it-IT" sz="6000" b="1" i="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852" y="476672"/>
            <a:ext cx="4392488" cy="4598293"/>
          </a:xfrm>
          <a:prstGeom prst="rect">
            <a:avLst/>
          </a:prstGeom>
        </p:spPr>
      </p:pic>
      <p:pic>
        <p:nvPicPr>
          <p:cNvPr id="6" name="Immagine 5" descr="provincia_amica_istruzi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8066" y="476672"/>
            <a:ext cx="5336945" cy="453650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980728"/>
            <a:ext cx="9143538" cy="695672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Borse di studio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1668016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 ambito del progetto Provincia Amica sono state erogate 100  borse di studio da € 2500,00 ciascuna, per studenti del territorio, meritevoli e con particolari difficoltà economiche di qualsiasi facoltà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sono 4 gli studenti di Margherita </a:t>
            </a:r>
            <a:r>
              <a:rPr lang="it-IT" b="1" smtClean="0">
                <a:solidFill>
                  <a:schemeClr val="tx1">
                    <a:lumMod val="50000"/>
                  </a:schemeClr>
                </a:solidFill>
              </a:rPr>
              <a:t>di Savoia ad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averne beneficiato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71140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6913" y="476672"/>
            <a:ext cx="11927060" cy="1462982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PROVINCIA </a:t>
            </a:r>
            <a:b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per il 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48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204864"/>
            <a:ext cx="12188825" cy="36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TANTI I SERVIZI E LE ATTIVITA’ IN DIFFERENTI SETTORI PER: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Perseguire l’interesse generale per il bene comune;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Favorire lo sviluppo integrale della persona attraverso servizi ed interventi mirati nelle aree quali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  1. Le Politiche Sociali 		   2. Le Politiche di Genere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  3. Le Politiche per il Lavoro 	   4. La Formazione Professionale</a:t>
            </a: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Immagine 4" descr="SOC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566020" cy="14532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5900" y="620688"/>
            <a:ext cx="9143538" cy="864096"/>
          </a:xfrm>
        </p:spPr>
        <p:txBody>
          <a:bodyPr>
            <a:noAutofit/>
          </a:bodyPr>
          <a:lstStyle/>
          <a:p>
            <a:r>
              <a:rPr lang="it-IT" sz="7200" dirty="0" smtClean="0">
                <a:solidFill>
                  <a:srgbClr val="00B050"/>
                </a:solidFill>
              </a:rPr>
              <a:t>Le Politiche Sociali</a:t>
            </a:r>
            <a:endParaRPr lang="it-IT" sz="72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72816"/>
            <a:ext cx="11953328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1. Disabilità</a:t>
            </a:r>
            <a:r>
              <a:rPr lang="it-IT" b="1" u="sng" dirty="0" smtClean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Alcuni interventi:</a:t>
            </a:r>
            <a:endParaRPr lang="it-IT" b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Servizio trasporto scolastico (70 beneficiari circa per anno per circa 100 mila euro); - Servizio assistenza specialistica disabili (oltre 200 disabili per anno. Investiti oltre 1 milione)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2. Immigrazione e inclusione sociale</a:t>
            </a:r>
            <a:r>
              <a:rPr lang="it-IT" b="1" u="sng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Alcuni interventi:</a:t>
            </a:r>
            <a:endParaRPr lang="it-IT" b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Progetto FEI  MEDI-AZIONE (finanziamenti per 280 mila euro); - Centro interculturale per l’integrazione degli immigrati; - Progetto E.N.E.A. per i rifugiati, titolari di protezione internazionale … (finanziamenti FER per 340mmila euro)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3. Promozione della Salute e del Volontariato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Sportello per il Volontariato; - Progetto Psicologo in Farmacia; -Progetto Melanoma; - Adesione Campagna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Telethon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87643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972" y="476672"/>
            <a:ext cx="3790155" cy="45982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85184"/>
            <a:ext cx="12188825" cy="838200"/>
          </a:xfrm>
        </p:spPr>
        <p:txBody>
          <a:bodyPr anchor="ctr">
            <a:noAutofit/>
          </a:bodyPr>
          <a:lstStyle/>
          <a:p>
            <a:pPr algn="ctr"/>
            <a:r>
              <a:rPr lang="it-IT" sz="60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6000" b="1" i="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Immagine 4" descr="sociala_provincia_am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4412" y="476672"/>
            <a:ext cx="3528392" cy="460851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356" y="2420888"/>
            <a:ext cx="6886501" cy="352839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Consegnate complessivamente 1000 tessere per beni di prima necessità del valore di 150 € mensili per 6 mesi per una spesa complessiva per la Provincia di 900 mila euro.</a:t>
            </a:r>
          </a:p>
          <a:p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Per questo comune ne hanno beneficiato n.52 concittadini</a:t>
            </a:r>
          </a:p>
          <a:p>
            <a:pPr>
              <a:buFont typeface="Arial" pitchFamily="34" charset="0"/>
              <a:buChar char="•"/>
            </a:pPr>
            <a:endParaRPr lang="it-IT" sz="3600" b="0" i="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80" y="1196752"/>
            <a:ext cx="6696744" cy="1143000"/>
          </a:xfrm>
        </p:spPr>
        <p:txBody>
          <a:bodyPr anchor="ctr">
            <a:normAutofit/>
          </a:bodyPr>
          <a:lstStyle/>
          <a:p>
            <a:pPr algn="ctr"/>
            <a:r>
              <a:rPr lang="it-IT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Carta Amica</a:t>
            </a:r>
            <a:endParaRPr lang="it-IT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0516" y="404664"/>
            <a:ext cx="515830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3772" y="609600"/>
            <a:ext cx="11305256" cy="1066800"/>
          </a:xfrm>
        </p:spPr>
        <p:txBody>
          <a:bodyPr>
            <a:normAutofit/>
          </a:bodyPr>
          <a:lstStyle/>
          <a:p>
            <a:pPr algn="ctr"/>
            <a:r>
              <a:rPr lang="it-IT" sz="6000" dirty="0" smtClean="0">
                <a:solidFill>
                  <a:srgbClr val="00B050"/>
                </a:solidFill>
              </a:rPr>
              <a:t>Le Politiche di Genere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796" y="1905000"/>
            <a:ext cx="11089232" cy="411480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Promozione delle Pari Opportunità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lotta alla violenza contro le donne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Rete Nazionale antiviolenza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Piano interventi locali per la prevenzione ed il contrasto della violenza contro le donne e minori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Progetto MAFALDA (finanziamenti per 165 mila euro)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Consigliera/e provinciale di PARITA’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Carta Europea per l’Uguaglianza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Adesione progetto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Aleida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Domo Vitae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Novae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Comunità Oasi2 San Francesco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3031978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13275" y="5076626"/>
            <a:ext cx="8445433" cy="107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5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6146" name="Picture 2" descr="http://www.comune.andria.bt.it/public/images_news/11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5163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dn.livenetwork.it/news/254769/gallery/753209_Emergenza_Neve%281%29_398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821282"/>
            <a:ext cx="3790950" cy="23196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liziaprovincialebat.it/images/p009_1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620" y="344421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encrypted-tbn0.gstatic.com/images?q=tbn:ANd9GcQ542A0sGf2x06kLy8C3IdrE9LX7vkQsl1KPTncUzj_K9GKClW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423674"/>
            <a:ext cx="3146852" cy="2097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enicotte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82" y="400506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marL="0" indent="0" algn="ctr"/>
            <a:r>
              <a:rPr lang="it-IT" sz="4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4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it-IT" dirty="0" smtClean="0"/>
          </a:p>
          <a:p>
            <a:r>
              <a:rPr lang="it-IT" sz="7600" dirty="0">
                <a:solidFill>
                  <a:schemeClr val="tx1">
                    <a:lumMod val="50000"/>
                  </a:schemeClr>
                </a:solidFill>
              </a:rPr>
              <a:t>Pianificazione sulla prevenzione e interventi </a:t>
            </a:r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Anti Incendi Boschivi. </a:t>
            </a:r>
            <a:endParaRPr lang="it-IT" sz="76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Adozione </a:t>
            </a:r>
            <a:r>
              <a:rPr lang="it-IT" sz="7600" dirty="0">
                <a:solidFill>
                  <a:schemeClr val="tx1">
                    <a:lumMod val="50000"/>
                  </a:schemeClr>
                </a:solidFill>
              </a:rPr>
              <a:t>di linee guida nella ricognizione quotidiana dei siti a rischio.</a:t>
            </a:r>
          </a:p>
          <a:p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Convenzioni </a:t>
            </a:r>
            <a:r>
              <a:rPr lang="it-IT" sz="7600" dirty="0">
                <a:solidFill>
                  <a:schemeClr val="tx1">
                    <a:lumMod val="50000"/>
                  </a:schemeClr>
                </a:solidFill>
              </a:rPr>
              <a:t>con le Associazioni di Volontariato ricadenti nel territorio comunale per attività di “Avvistamento Dinamico AIB”.</a:t>
            </a:r>
          </a:p>
          <a:p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Coordinamento </a:t>
            </a:r>
            <a:r>
              <a:rPr lang="it-IT" sz="7600" dirty="0">
                <a:solidFill>
                  <a:schemeClr val="tx1">
                    <a:lumMod val="50000"/>
                  </a:schemeClr>
                </a:solidFill>
              </a:rPr>
              <a:t>Soccorsi </a:t>
            </a:r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Sanitari durante </a:t>
            </a:r>
            <a:r>
              <a:rPr lang="it-IT" sz="7600" dirty="0">
                <a:solidFill>
                  <a:schemeClr val="tx1">
                    <a:lumMod val="50000"/>
                  </a:schemeClr>
                </a:solidFill>
              </a:rPr>
              <a:t>Giro d’ITALIA e Giro d’ITALIA Femminile </a:t>
            </a:r>
          </a:p>
          <a:p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1">
                    <a:lumMod val="50000"/>
                  </a:schemeClr>
                </a:solidFill>
              </a:rPr>
              <a:t>di pattugliamento per contrasto abusivismo commercio ambulante extracomunitario.</a:t>
            </a:r>
          </a:p>
          <a:p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1">
                    <a:lumMod val="50000"/>
                  </a:schemeClr>
                </a:solidFill>
              </a:rPr>
              <a:t>di pattugliamento sulla viabilità di competenza.</a:t>
            </a:r>
          </a:p>
          <a:p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1">
                    <a:lumMod val="50000"/>
                  </a:schemeClr>
                </a:solidFill>
              </a:rPr>
              <a:t>di contrasto cattura allodole con reti </a:t>
            </a:r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fisse (Sequestrate </a:t>
            </a:r>
            <a:r>
              <a:rPr lang="it-IT" sz="7600" dirty="0">
                <a:solidFill>
                  <a:schemeClr val="tx1">
                    <a:lumMod val="50000"/>
                  </a:schemeClr>
                </a:solidFill>
              </a:rPr>
              <a:t>reti e liberate oltre un centinaio di allodole</a:t>
            </a:r>
            <a:r>
              <a:rPr lang="it-IT" sz="7600" dirty="0" smtClean="0">
                <a:solidFill>
                  <a:schemeClr val="tx1">
                    <a:lumMod val="50000"/>
                  </a:schemeClr>
                </a:solidFill>
              </a:rPr>
              <a:t>.)</a:t>
            </a:r>
            <a:endParaRPr lang="it-IT" sz="7600" dirty="0">
              <a:solidFill>
                <a:schemeClr val="tx1">
                  <a:lumMod val="50000"/>
                </a:schemeClr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9831575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220" y="2132856"/>
            <a:ext cx="7724329" cy="2477579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URBANISTICA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ASSETTO DEL TERRITORIO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PAESAGGIO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GENIO CIVILE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DIFESA DEL SUOLO</a:t>
            </a:r>
            <a:endParaRPr lang="it-IT" sz="32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196752"/>
            <a:ext cx="4345646" cy="380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32656"/>
            <a:ext cx="12188825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PIANO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TERRITORIALE DI COORDINAMENTO PROVINCIALE 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653136"/>
            <a:ext cx="12188825" cy="1524000"/>
          </a:xfrm>
          <a:ln>
            <a:noFill/>
          </a:ln>
        </p:spPr>
        <p:txBody>
          <a:bodyPr/>
          <a:lstStyle/>
          <a:p>
            <a:pPr algn="just"/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meravigliosa location delle Saline di Margherita di Savoia ha fatto da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cornice, giovedì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26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luglio 2012,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all’apertura della prima Conferenza di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Coopianificazione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 Piano Territoriale di Coordinamento della Provincia di Barletta - Andria - Trani. 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DSC_02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092" y="1412776"/>
            <a:ext cx="5245779" cy="324000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157938537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24" y="1628800"/>
            <a:ext cx="6768752" cy="4446393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pianificazione:</a:t>
            </a:r>
          </a:p>
          <a:p>
            <a:pPr>
              <a:buFontTx/>
              <a:buChar char="-"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PTCP - SIT e </a:t>
            </a:r>
            <a:r>
              <a:rPr lang="it-IT" sz="3200" b="1" dirty="0" err="1" smtClean="0">
                <a:solidFill>
                  <a:schemeClr val="tx1">
                    <a:lumMod val="75000"/>
                  </a:schemeClr>
                </a:solidFill>
              </a:rPr>
              <a:t>webGIS</a:t>
            </a: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semplificazione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ingegnerizzazione provvedimenti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dematerializzazione procedimenti 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909836" y="4509120"/>
            <a:ext cx="105131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710036" y="3717032"/>
            <a:ext cx="518457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1" i="0" u="none" strike="noStrike" kern="1200" cap="none" spc="30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ptcp.provincia.barletta-andria-trani.it/public/img-home/big/cartiglio_ofan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12568" cy="47228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65820" y="404664"/>
            <a:ext cx="10585176" cy="5760640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</a:rPr>
              <a:t>SERVIZIO EDILIZIA SISMICA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Emesse n. 1830 attestazioni e autorizzazioni sismiche di cui n. </a:t>
            </a:r>
            <a:r>
              <a:rPr lang="it-IT" sz="3200" b="1" dirty="0">
                <a:solidFill>
                  <a:schemeClr val="tx1">
                    <a:lumMod val="50000"/>
                  </a:schemeClr>
                </a:solidFill>
              </a:rPr>
              <a:t>71 </a:t>
            </a:r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per questo Comune</a:t>
            </a:r>
          </a:p>
          <a:p>
            <a:pPr marL="0" indent="0">
              <a:buNone/>
            </a:pPr>
            <a:endParaRPr lang="it-IT" sz="32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</a:rPr>
              <a:t>SERVIZIO RISORSE IDRICHE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Emessi n. 738 provvedimenti complessivi di cui per questo Comune: n. 1 concessione</a:t>
            </a:r>
            <a:endParaRPr lang="it-IT" sz="3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Pianificazione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PTCP ( Piano Territoriale di Coordinamento Provinciale)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Piano Energetico 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Bilancio Armonizzato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Trasparenza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Piano Provinciale Trasporti</a:t>
            </a:r>
          </a:p>
          <a:p>
            <a:r>
              <a:rPr lang="it-IT" sz="28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Protezione Civile</a:t>
            </a:r>
            <a:endParaRPr lang="it-IT" sz="2800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10054852" cy="51845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marL="85725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Reti e </a:t>
            </a:r>
            <a:r>
              <a:rPr lang="it-IT" sz="3600" b="1" cap="all" dirty="0" err="1" smtClean="0">
                <a:solidFill>
                  <a:srgbClr val="00B050"/>
                </a:solidFill>
                <a:latin typeface="Garamond" pitchFamily="18" charset="0"/>
              </a:rPr>
              <a:t>InfraStrutture</a:t>
            </a: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 Tecnologiche</a:t>
            </a: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u="sng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Linee di attività</a:t>
            </a: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: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Indicatori ICE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Polo Bibliotecario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Portale Cartografico (Sistema GIS)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Portale SUE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Internet Point</a:t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Piano di </a:t>
            </a:r>
            <a:r>
              <a:rPr lang="it-IT" sz="3600" dirty="0" err="1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Risk</a:t>
            </a: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it-IT" sz="3600" dirty="0" err="1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Managment</a:t>
            </a: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- Portale acquisti in rete</a:t>
            </a: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5124" name="Picture 4" descr="http://www.netstudio.it/wp-content/uploads/2011/11/125375768818_network-300x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591096"/>
            <a:ext cx="3937620" cy="3206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692696"/>
            <a:ext cx="9252522" cy="130723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Tutela e Rappresentanza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2564904"/>
            <a:ext cx="11809312" cy="4114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Oltre alle materie di competenza, sono state tante le iniziative, le occasioni di intervento ed i temi che hanno interessato il territorio provinciale che imporrebbe un ruolo crescente della Provincia che oggi vede mettere a rischio la sua identità e la sua autodeterminazione faticosamente conquistata.</a:t>
            </a:r>
            <a:endParaRPr lang="it-IT" sz="28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77996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magine 2" descr="Digitalizza10-04-21 133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8000" contrast="28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861048"/>
            <a:ext cx="58791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5400" y="764704"/>
            <a:ext cx="1080120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Grazie per la </a:t>
            </a:r>
          </a:p>
          <a:p>
            <a:pPr marL="0" indent="0" algn="ctr">
              <a:buNone/>
            </a:pPr>
            <a:r>
              <a:rPr lang="it-IT" sz="8000" b="1" i="1" dirty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V</a:t>
            </a:r>
            <a:r>
              <a:rPr lang="it-IT" sz="8000" b="1" i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ostra attenzione</a:t>
            </a:r>
          </a:p>
          <a:p>
            <a:pPr marL="0" indent="0">
              <a:buNone/>
            </a:pPr>
            <a:r>
              <a:rPr lang="it-IT" sz="6000" b="1" i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                 		  </a:t>
            </a:r>
            <a:r>
              <a:rPr lang="it-IT" sz="4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Francesco VENTOLA</a:t>
            </a:r>
            <a:endParaRPr lang="it-IT" sz="60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49644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8">
  <a:themeElements>
    <a:clrScheme name="Personalizzato 3">
      <a:dk1>
        <a:srgbClr val="418AB3"/>
      </a:dk1>
      <a:lt1>
        <a:sysClr val="window" lastClr="FFFFFF"/>
      </a:lt1>
      <a:dk2>
        <a:srgbClr val="204559"/>
      </a:dk2>
      <a:lt2>
        <a:srgbClr val="DDDDDD"/>
      </a:lt2>
      <a:accent1>
        <a:srgbClr val="FFFFFF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9F4FB-9D3A-464C-8928-70DAD65A3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1388</Words>
  <Application>Microsoft Office PowerPoint</Application>
  <PresentationFormat>Personalizzato</PresentationFormat>
  <Paragraphs>164</Paragraphs>
  <Slides>44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45" baseType="lpstr">
      <vt:lpstr>TS102801098</vt:lpstr>
      <vt:lpstr>Diapositiva 1</vt:lpstr>
      <vt:lpstr>MARGHERITA DI SAVOIA IN PROVINCIA</vt:lpstr>
      <vt:lpstr>STRADA PROVINCIALE N. 5 «DELLE SALINE»</vt:lpstr>
      <vt:lpstr>STRADE PROVINCIALI ( S.p. 5 «delle Saline», S.p. 6 «di Trinitapoli», S.p. 13 «Cerignola – Trinitapoli – Saline», S.p. 14 « La Lotta – Margherita di Savoia», S.p. 15 «San Ferdinando – Trinitapoli», S.p. 16 «Trinitapoli – Zapponeta», S.p. 17 « S.p.75 - Ponte Canosa», S.p. 18 « Ponte Canosa – San Ferdinando- Contrada Caprioli».</vt:lpstr>
      <vt:lpstr>STRADE PROVINCIALI STRADE PROVINCIALI ( S.p. 5 «delle Saline», S.p. 6 «di Trinitapoli», S.p. 13 «Cerignola – Trinitapoli – Saline», S.p. 14 « La Lotta – Margherita di Savoia», S.p. 15 «San Ferdinando – Trinitapoli», S.p. 16 «Trinitapoli – Zapponeta», S.p. 17 « S.p.75 - Ponte Canosa», S.p. 18 « Ponte Canosa – San Ferdinando- Contrada Caprioli». </vt:lpstr>
      <vt:lpstr>LICEO SCIENTIFICO “ALDO MORO” </vt:lpstr>
      <vt:lpstr>IPSAR MARGHERITA DI SAVOIA </vt:lpstr>
      <vt:lpstr>ISTRUZIONE </vt:lpstr>
      <vt:lpstr>FORMAZIONE PROFESSIONALE</vt:lpstr>
      <vt:lpstr>Ambiente e Difesa del Suolo</vt:lpstr>
      <vt:lpstr>Diapositiva 11</vt:lpstr>
      <vt:lpstr>«“A MACCHIA D’OLIO”</vt:lpstr>
      <vt:lpstr>PULIZIA SPIAGGE</vt:lpstr>
      <vt:lpstr>AMBIENTIAMOCI</vt:lpstr>
      <vt:lpstr>AMBIENTIAMOCI</vt:lpstr>
      <vt:lpstr>Tutela ambientale - Discariche -Rifiuti </vt:lpstr>
      <vt:lpstr>- Protocollo d’intesa «Raccolta degli oli vegetali e animali esausti di provenienza domestica» e distribuzione gratuita tanichette;  - Protocollo d’intesa per la «Sensibilizzazione ambientale e per la protezione e cura del territorio durante il periodo estivo»  - Star Up Strade Pulite: Amianto Zero  - Protocollo d’intesa con Regione Puglia per la bonifica di siti potenzialmente contaminati (Programma Operativo FESR 2007/2013)  - Progetto «GREEN BAT» (Forum Ambientale e Pulizia Spiagge)  - Progetto Mare Sicuro 2013  - Protocollo d’intesa con ARPA e Corpo Forestale dello Stato per la salvaguardia ambientale e la protezione dall’inquinamento  </vt:lpstr>
      <vt:lpstr>Promozione Territorio e Turismo</vt:lpstr>
      <vt:lpstr>ASD SALINIS MARGHERITA DI SAVOIA</vt:lpstr>
      <vt:lpstr>IGP CIPOLLA BIANCA DI MARGHERITA</vt:lpstr>
      <vt:lpstr>GIRO D’ITALIA 2013</vt:lpstr>
      <vt:lpstr>GIRO D’ITALIA 2013</vt:lpstr>
      <vt:lpstr>Layout titolo</vt:lpstr>
      <vt:lpstr>Diapositiva 24</vt:lpstr>
      <vt:lpstr>Le Politiche per il Lavoro</vt:lpstr>
      <vt:lpstr>LAVORO</vt:lpstr>
      <vt:lpstr>SPORTELLO PROFESSIONE MILITARE</vt:lpstr>
      <vt:lpstr>Diapositiva 28</vt:lpstr>
      <vt:lpstr>Borse di studio</vt:lpstr>
      <vt:lpstr>LA PROVINCIA  per il SOCIALE</vt:lpstr>
      <vt:lpstr>Le Politiche Sociali</vt:lpstr>
      <vt:lpstr>Diapositiva 32</vt:lpstr>
      <vt:lpstr>Carta Amica</vt:lpstr>
      <vt:lpstr>Le Politiche di Genere</vt:lpstr>
      <vt:lpstr>Diapositiva 35</vt:lpstr>
      <vt:lpstr>POLIZIA PROVINCIALE</vt:lpstr>
      <vt:lpstr>Diapositiva 37</vt:lpstr>
      <vt:lpstr>PIANO TERRITORIALE DI COORDINAMENTO PROVINCIALE </vt:lpstr>
      <vt:lpstr>Diapositiva 39</vt:lpstr>
      <vt:lpstr>Diapositiva 40</vt:lpstr>
      <vt:lpstr>Pianificazione </vt:lpstr>
      <vt:lpstr>  Reti e InfraStrutture Tecnologiche  Linee di attività: - Indicatori ICE - Polo Bibliotecario - Portale Cartografico (Sistema GIS) - Portale SUE - Internet Point - Piano di Risk Managment - Portale acquisti in rete  </vt:lpstr>
      <vt:lpstr>Tutela e Rappresentanza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2014-03-26T09:31:46Z</dcterms:created>
  <dcterms:modified xsi:type="dcterms:W3CDTF">2014-07-24T11:43:05Z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